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7" r:id="rId3"/>
  </p:sldMasterIdLst>
  <p:notesMasterIdLst>
    <p:notesMasterId r:id="rId73"/>
  </p:notesMasterIdLst>
  <p:handoutMasterIdLst>
    <p:handoutMasterId r:id="rId74"/>
  </p:handoutMasterIdLst>
  <p:sldIdLst>
    <p:sldId id="528" r:id="rId4"/>
    <p:sldId id="529" r:id="rId5"/>
    <p:sldId id="530" r:id="rId6"/>
    <p:sldId id="532" r:id="rId7"/>
    <p:sldId id="533" r:id="rId8"/>
    <p:sldId id="534" r:id="rId9"/>
    <p:sldId id="535" r:id="rId10"/>
    <p:sldId id="536" r:id="rId11"/>
    <p:sldId id="537" r:id="rId12"/>
    <p:sldId id="653" r:id="rId13"/>
    <p:sldId id="654" r:id="rId14"/>
    <p:sldId id="655" r:id="rId15"/>
    <p:sldId id="538" r:id="rId16"/>
    <p:sldId id="539" r:id="rId17"/>
    <p:sldId id="540" r:id="rId18"/>
    <p:sldId id="541" r:id="rId19"/>
    <p:sldId id="542" r:id="rId20"/>
    <p:sldId id="543" r:id="rId21"/>
    <p:sldId id="544" r:id="rId22"/>
    <p:sldId id="546" r:id="rId23"/>
    <p:sldId id="547" r:id="rId24"/>
    <p:sldId id="548" r:id="rId25"/>
    <p:sldId id="549" r:id="rId26"/>
    <p:sldId id="551" r:id="rId27"/>
    <p:sldId id="552" r:id="rId28"/>
    <p:sldId id="553" r:id="rId29"/>
    <p:sldId id="645" r:id="rId30"/>
    <p:sldId id="555" r:id="rId31"/>
    <p:sldId id="556" r:id="rId32"/>
    <p:sldId id="586" r:id="rId33"/>
    <p:sldId id="587" r:id="rId34"/>
    <p:sldId id="558" r:id="rId35"/>
    <p:sldId id="559" r:id="rId36"/>
    <p:sldId id="561" r:id="rId37"/>
    <p:sldId id="610" r:id="rId38"/>
    <p:sldId id="656" r:id="rId39"/>
    <p:sldId id="657" r:id="rId40"/>
    <p:sldId id="658" r:id="rId41"/>
    <p:sldId id="568" r:id="rId42"/>
    <p:sldId id="611" r:id="rId43"/>
    <p:sldId id="612" r:id="rId44"/>
    <p:sldId id="614" r:id="rId45"/>
    <p:sldId id="615" r:id="rId46"/>
    <p:sldId id="616" r:id="rId47"/>
    <p:sldId id="617" r:id="rId48"/>
    <p:sldId id="619" r:id="rId49"/>
    <p:sldId id="621" r:id="rId50"/>
    <p:sldId id="622" r:id="rId51"/>
    <p:sldId id="659" r:id="rId52"/>
    <p:sldId id="660" r:id="rId53"/>
    <p:sldId id="625" r:id="rId54"/>
    <p:sldId id="626" r:id="rId55"/>
    <p:sldId id="627" r:id="rId56"/>
    <p:sldId id="628" r:id="rId57"/>
    <p:sldId id="630" r:id="rId58"/>
    <p:sldId id="631" r:id="rId59"/>
    <p:sldId id="632" r:id="rId60"/>
    <p:sldId id="633" r:id="rId61"/>
    <p:sldId id="634" r:id="rId62"/>
    <p:sldId id="635" r:id="rId63"/>
    <p:sldId id="636" r:id="rId64"/>
    <p:sldId id="637" r:id="rId65"/>
    <p:sldId id="638" r:id="rId66"/>
    <p:sldId id="639" r:id="rId67"/>
    <p:sldId id="640" r:id="rId68"/>
    <p:sldId id="641" r:id="rId69"/>
    <p:sldId id="642" r:id="rId70"/>
    <p:sldId id="643" r:id="rId71"/>
    <p:sldId id="644" r:id="rId72"/>
  </p:sldIdLst>
  <p:sldSz cx="9144000" cy="6858000" type="screen4x3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33FF"/>
    <a:srgbClr val="AF0505"/>
    <a:srgbClr val="006600"/>
    <a:srgbClr val="CC0000"/>
    <a:srgbClr val="B7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01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14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4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932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044891-7BA3-411E-B4A9-13483343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1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3E734B62-4330-47F2-B774-83746A99C704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2D380314-A30A-402C-8AAD-9C2DD10C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80314-A30A-402C-8AAD-9C2DD10C6E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6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522321-E36D-497E-A696-DD29F33AA82B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3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7C76CD-B2A0-456B-9B57-6474DB02D913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6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1C704A-998F-4B7F-B957-6F63C176B0B2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36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DE9FAA-14C7-4C29-AACA-A5F855B3783E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51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518FB7-C5FB-4114-9C13-467C438BD09F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0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D64858-CB12-4B76-B8A4-6CB041993047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325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55976A-D329-41D4-9809-5FB717031B90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27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8AA573-BD56-4F4D-AFB3-10D1E5573EDB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0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7245B0-7D50-487E-832F-EAC2496348F2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29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6F790C-17D2-44A8-BA50-56EA730FEBA1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9F6E01-111B-4576-B945-0278D03EB8F3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33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AFD722-EEF3-40DE-9F14-7384396B1CBB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55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29DFBC-ED20-41DB-8DBD-BDC230C1852C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76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6C57BE-881D-4BD3-956C-A7D858E5BAE1}" type="slidenum">
              <a:rPr lang="en-US">
                <a:solidFill>
                  <a:prstClr val="black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32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96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83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3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1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45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656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07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556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00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11/20/23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05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grpSp>
        <p:nvGrpSpPr>
          <p:cNvPr id="2054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44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C00000"/>
          </a:solidFill>
          <a:latin typeface="Georgia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defRPr sz="2400" kern="1200">
          <a:solidFill>
            <a:srgbClr val="007EB0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08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Technological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267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hazards have a wide and varied interpretation.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They can vary from a single toxic gas leak to an entire industry (e.g., nuclear energy).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Ex. An earthquake that causes an oil spill form a pipeline</a:t>
            </a:r>
          </a:p>
        </p:txBody>
      </p:sp>
    </p:spTree>
    <p:extLst>
      <p:ext uri="{BB962C8B-B14F-4D97-AF65-F5344CB8AC3E}">
        <p14:creationId xmlns:p14="http://schemas.microsoft.com/office/powerpoint/2010/main" val="5325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512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Genetically Modified Organisms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12"/>
            <a:ext cx="8229600" cy="57332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are organisms that have had changes made to their DNA by the transfer of genes.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most common crops that are genetically modified are corn, soybeans, canola, and wheat.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Crops are modified to increase yields.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Some crops have been genetically engineered to have greater resistance to:</a:t>
            </a:r>
          </a:p>
          <a:p>
            <a:r>
              <a:rPr lang="en-US" dirty="0">
                <a:solidFill>
                  <a:schemeClr val="tx1"/>
                </a:solidFill>
              </a:rPr>
              <a:t>- extreme changes in temperature or precipitation</a:t>
            </a:r>
          </a:p>
          <a:p>
            <a:r>
              <a:rPr lang="en-US" dirty="0">
                <a:solidFill>
                  <a:schemeClr val="tx1"/>
                </a:solidFill>
              </a:rPr>
              <a:t>- herbicides</a:t>
            </a:r>
          </a:p>
        </p:txBody>
      </p:sp>
    </p:spTree>
    <p:extLst>
      <p:ext uri="{BB962C8B-B14F-4D97-AF65-F5344CB8AC3E}">
        <p14:creationId xmlns:p14="http://schemas.microsoft.com/office/powerpoint/2010/main" val="9555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Genetic 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Examples of feats in genetic modification:</a:t>
            </a:r>
          </a:p>
          <a:p>
            <a:r>
              <a:rPr lang="en-US" dirty="0">
                <a:solidFill>
                  <a:srgbClr val="C00000"/>
                </a:solidFill>
              </a:rPr>
              <a:t>- chickens that lay low-cholesterol eggs</a:t>
            </a:r>
          </a:p>
          <a:p>
            <a:r>
              <a:rPr lang="en-US" dirty="0">
                <a:solidFill>
                  <a:srgbClr val="C00000"/>
                </a:solidFill>
              </a:rPr>
              <a:t>- tomatoes that can reduce the risk of cancer</a:t>
            </a:r>
          </a:p>
          <a:p>
            <a:r>
              <a:rPr lang="en-US" dirty="0">
                <a:solidFill>
                  <a:schemeClr val="tx1"/>
                </a:solidFill>
              </a:rPr>
              <a:t>- bananas and potatoes to treat some viral diseases that are common in developing countries </a:t>
            </a:r>
          </a:p>
          <a:p>
            <a:r>
              <a:rPr lang="en-US" dirty="0">
                <a:solidFill>
                  <a:schemeClr val="tx1"/>
                </a:solidFill>
              </a:rPr>
              <a:t>- rice that contains more Vitamin A</a:t>
            </a:r>
          </a:p>
          <a:p>
            <a:r>
              <a:rPr lang="en-US" dirty="0">
                <a:solidFill>
                  <a:schemeClr val="tx1"/>
                </a:solidFill>
              </a:rPr>
              <a:t>- bacteria that can quickly clean up oil and toxic spills</a:t>
            </a:r>
          </a:p>
          <a:p>
            <a:r>
              <a:rPr lang="en-US" dirty="0">
                <a:solidFill>
                  <a:schemeClr val="tx1"/>
                </a:solidFill>
              </a:rPr>
              <a:t>- citrus trees producing fruit in their first year when it would normally take six years</a:t>
            </a:r>
          </a:p>
        </p:txBody>
      </p:sp>
    </p:spTree>
    <p:extLst>
      <p:ext uri="{BB962C8B-B14F-4D97-AF65-F5344CB8AC3E}">
        <p14:creationId xmlns:p14="http://schemas.microsoft.com/office/powerpoint/2010/main" val="13281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Genetic 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safe are genetically modified foods?</a:t>
            </a:r>
          </a:p>
          <a:p>
            <a:r>
              <a:rPr lang="en-US" dirty="0">
                <a:solidFill>
                  <a:srgbClr val="C00000"/>
                </a:solidFill>
              </a:rPr>
              <a:t>Scientists believe that the benefits outweigh the potential risks but most support more research studies.</a:t>
            </a:r>
          </a:p>
          <a:p>
            <a:endParaRPr lang="en-US" dirty="0"/>
          </a:p>
          <a:p>
            <a:r>
              <a:rPr lang="en-US" dirty="0"/>
              <a:t>The UN food and Agriculture Organization believes that genetically modified crops have great benefits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C58F9-2FEB-DF10-283B-774DF724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572000"/>
            <a:ext cx="2667000" cy="200025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827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 impact of radiation on people can be direct (effects are evident within days of exposure) or delayed and chronic (leukemia, cancer).  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The impact could be indirect in the form of genetic effects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Ex: A person may not experience effects but may pass them on to their children in the form of chromosomal changes or birth defects.</a:t>
            </a:r>
          </a:p>
        </p:txBody>
      </p:sp>
    </p:spTree>
    <p:extLst>
      <p:ext uri="{BB962C8B-B14F-4D97-AF65-F5344CB8AC3E}">
        <p14:creationId xmlns:p14="http://schemas.microsoft.com/office/powerpoint/2010/main" val="1681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 Sources of Radiation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r>
              <a:rPr lang="en-US" u="sng" dirty="0">
                <a:solidFill>
                  <a:srgbClr val="C00000"/>
                </a:solidFill>
              </a:rPr>
              <a:t>Mining of Uranium</a:t>
            </a:r>
          </a:p>
          <a:p>
            <a:endParaRPr lang="en-US" u="sng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In Canada, uranium is mined in Northern Saskatchewan and Northern Ontario.</a:t>
            </a:r>
          </a:p>
          <a:p>
            <a:endParaRPr lang="en-US" dirty="0"/>
          </a:p>
          <a:p>
            <a:r>
              <a:rPr lang="en-US" dirty="0"/>
              <a:t>Mines produce wastes known as tailing that can be a radioactive hazard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u="sng" dirty="0">
                <a:solidFill>
                  <a:srgbClr val="C00000"/>
                </a:solidFill>
              </a:rPr>
              <a:t>Production of Electricity</a:t>
            </a:r>
          </a:p>
          <a:p>
            <a:r>
              <a:rPr lang="en-US" dirty="0"/>
              <a:t>Uranium is used in nuclear powerplants</a:t>
            </a:r>
          </a:p>
        </p:txBody>
      </p:sp>
    </p:spTree>
    <p:extLst>
      <p:ext uri="{BB962C8B-B14F-4D97-AF65-F5344CB8AC3E}">
        <p14:creationId xmlns:p14="http://schemas.microsoft.com/office/powerpoint/2010/main" val="404006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Nuclear Power Plants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53" y="1279689"/>
            <a:ext cx="8229600" cy="5029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Most nuclear plants in North America are in the eastern half of the continent.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They must be near sources of coolant (rivers or lakes).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They must be located near a market for electricity (eastern North America is much more populated).</a:t>
            </a:r>
          </a:p>
          <a:p>
            <a:pPr>
              <a:lnSpc>
                <a:spcPct val="110000"/>
              </a:lnSpc>
            </a:pPr>
            <a:r>
              <a:rPr lang="en-US" dirty="0"/>
              <a:t>Nuclear is considered a clean source of energy because it does not emit the greenhouse gases that cause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07574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1421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Locations of Nuclear Power Plants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8140C78-BFC0-4FAF-93EE-EC9D2550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2786"/>
            <a:ext cx="7086599" cy="478181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4946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Nuclear Accidents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i="1" dirty="0">
                <a:solidFill>
                  <a:srgbClr val="C00000"/>
                </a:solidFill>
              </a:rPr>
              <a:t>nuclear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meltdown</a:t>
            </a:r>
            <a:r>
              <a:rPr lang="en-US" dirty="0">
                <a:solidFill>
                  <a:srgbClr val="C00000"/>
                </a:solidFill>
              </a:rPr>
              <a:t> is an informal term for an accident that results in damage from overheating.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It occurs when the heat generated by a nuclear plant exceeds the heat removed by its cooling systems.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In a meltdown, fuel rods turn to liquid and the walls of the plant could melt from the extreme heat.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hot liquid could melt through the bottom of the plant and seep into the soil</a:t>
            </a:r>
          </a:p>
        </p:txBody>
      </p:sp>
    </p:spTree>
    <p:extLst>
      <p:ext uri="{BB962C8B-B14F-4D97-AF65-F5344CB8AC3E}">
        <p14:creationId xmlns:p14="http://schemas.microsoft.com/office/powerpoint/2010/main" val="380792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 Mile Island Nuclear Accident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is the worst nuclear disaster in U.S. history; it occurred on March 28, 1979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One of the two power plants on Three Mile Island in Central Pennsylvania experienced a partial meltdown.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It was caused by a failure of a valve that controlled cool water entering the plant.</a:t>
            </a:r>
          </a:p>
          <a:p>
            <a:endParaRPr lang="en-US" dirty="0"/>
          </a:p>
          <a:p>
            <a:r>
              <a:rPr lang="en-US" dirty="0"/>
              <a:t>There were no direct injuries; minor amounts of radiation were released, and the plant closed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Chernobyl Nuclear Accident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5257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the worst nuclear disaster in world history; it occurred on April 26, 1986.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The accident was a result of flawed design, operator error, and disregard of safety regulations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An explosion at the plant caused the immediate deaths of three workers.  Within one year, 28 more workers died from extreme radiation exposure.</a:t>
            </a:r>
          </a:p>
          <a:p>
            <a:endParaRPr lang="en-US" dirty="0"/>
          </a:p>
          <a:p>
            <a:r>
              <a:rPr lang="en-US" dirty="0"/>
              <a:t>Over the following two decades, thousands of people developed thyroid cancer attributed to radiation exposure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Technological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Hybrid disasters may fit into this category.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Ex: An earthquake that causes an oil spill from a pipeline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Technological disasters involving the environment are included in this category as well.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Ex: The sinking of the Titanic and explosion of the Challenger space shuttle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Nuclear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combined concern over Three Mile Island and Chernobyl slowed nuclear development for a time.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However, concern over greenhouse gas emissions has created a high demand for cleaner sources of energy.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The last remaining coal power plant in Ontario closed in 2014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province has invested in refurbishing existing nuclear power plants and is planning to build new ones as well.</a:t>
            </a:r>
          </a:p>
        </p:txBody>
      </p:sp>
    </p:spTree>
    <p:extLst>
      <p:ext uri="{BB962C8B-B14F-4D97-AF65-F5344CB8AC3E}">
        <p14:creationId xmlns:p14="http://schemas.microsoft.com/office/powerpoint/2010/main" val="38809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31" y="5334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Shipwreck</a:t>
            </a:r>
            <a:endParaRPr lang="en-US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51418"/>
            <a:ext cx="8991600" cy="2514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i="1" dirty="0">
                <a:solidFill>
                  <a:srgbClr val="C00000"/>
                </a:solidFill>
              </a:rPr>
              <a:t>Titanic</a:t>
            </a:r>
            <a:r>
              <a:rPr lang="en-US" dirty="0">
                <a:solidFill>
                  <a:srgbClr val="C00000"/>
                </a:solidFill>
              </a:rPr>
              <a:t> was a passenger ocean liner that struck an iceberg and sank on its maiden voyage (April 15, 1912).</a:t>
            </a:r>
          </a:p>
          <a:p>
            <a:endParaRPr lang="en-US" dirty="0"/>
          </a:p>
          <a:p>
            <a:r>
              <a:rPr lang="en-US" dirty="0"/>
              <a:t>The ship left Southampton, England on April 10</a:t>
            </a:r>
            <a:r>
              <a:rPr lang="en-US" baseline="30000" dirty="0"/>
              <a:t>th</a:t>
            </a:r>
            <a:r>
              <a:rPr lang="en-US" dirty="0"/>
              <a:t> and was bound for New York City with 2224 passengers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20160"/>
            <a:ext cx="5875663" cy="24384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157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ship was designed using advanced technology and was believed to be unsinkable.</a:t>
            </a:r>
          </a:p>
          <a:p>
            <a:r>
              <a:rPr lang="en-US" dirty="0"/>
              <a:t>The death toll was 1517; the high number was due to the lack of lifeboats for all passengers</a:t>
            </a:r>
          </a:p>
          <a:p>
            <a:endParaRPr lang="en-US" dirty="0"/>
          </a:p>
          <a:p>
            <a:r>
              <a:rPr lang="en-US" dirty="0"/>
              <a:t>The wreckage was found by SONAR in 1985 </a:t>
            </a:r>
            <a:r>
              <a:rPr lang="en-US" dirty="0" err="1"/>
              <a:t>iat</a:t>
            </a:r>
            <a:r>
              <a:rPr lang="en-US" dirty="0"/>
              <a:t> a depth of 3.8km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318000"/>
            <a:ext cx="3276600" cy="235527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87240"/>
            <a:ext cx="1537855" cy="211143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369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596504"/>
            <a:ext cx="5181600" cy="11247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Chronology of the      </a:t>
            </a: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Shipwreck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362200"/>
            <a:ext cx="8686800" cy="4343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lookout on the ship spotted an iceberg in the ship’s path at 11:40 PM and alerted the captain.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ship struck the iceberg 37 seconds later; 18 lifeboats were launched, and </a:t>
            </a:r>
            <a:r>
              <a:rPr lang="en-US" i="1" dirty="0">
                <a:solidFill>
                  <a:srgbClr val="C00000"/>
                </a:solidFill>
              </a:rPr>
              <a:t>Titanic</a:t>
            </a:r>
            <a:r>
              <a:rPr lang="en-US" dirty="0">
                <a:solidFill>
                  <a:srgbClr val="C00000"/>
                </a:solidFill>
              </a:rPr>
              <a:t> sank at 2:20 AM.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The Carpathia arrived at 4:10AM and picked up survivors from the lifeboats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3048000" cy="201292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866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Oil Spills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458200" cy="5486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Oil spills most commonly occur in water but can also occur on land due to pipeline bursts.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 environmental impact can be devastating, and clean-up can take months to years.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r>
              <a:rPr lang="en-US" dirty="0"/>
              <a:t>Oil penetrates bird feathers and mammal fur reducing the ability to insulate</a:t>
            </a:r>
          </a:p>
          <a:p>
            <a:endParaRPr lang="en-US" dirty="0"/>
          </a:p>
          <a:p>
            <a:r>
              <a:rPr lang="en-US" dirty="0"/>
              <a:t>Birds and animals are left vulnerable to temperature changes and become less buoyant in water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429000"/>
            <a:ext cx="2733494" cy="177580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897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69" y="6096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Exxon Valdez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Spill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524000"/>
            <a:ext cx="8465820" cy="2438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was caused by an oil tanker ship striking a rocky reef off the south coast of Alaska on March 24, 1989.</a:t>
            </a:r>
          </a:p>
          <a:p>
            <a:r>
              <a:rPr lang="en-US" dirty="0"/>
              <a:t>The region is an important habitat for salmon, seals, sea otters, killer whales , and seabirds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3962400"/>
            <a:ext cx="4381500" cy="26289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3733800"/>
            <a:ext cx="3651250" cy="28575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167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44" y="5334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Exxon Valdez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Spill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20" y="1425500"/>
            <a:ext cx="8229600" cy="25369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There were 75 million litres of oil spilled; the remote location made recovery efforts difficult.</a:t>
            </a:r>
          </a:p>
          <a:p>
            <a:endParaRPr lang="en-US" dirty="0"/>
          </a:p>
          <a:p>
            <a:r>
              <a:rPr lang="en-US" dirty="0"/>
              <a:t>It remained the worst oil spill in North American history until the Deepwater horizon oil spill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787700"/>
            <a:ext cx="4459357" cy="284551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581400"/>
            <a:ext cx="3581400" cy="292134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5302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Deepwater Horizon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Spill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371600"/>
            <a:ext cx="8229600" cy="2286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spill was caused by an oil rig that exploded in the Gulf of Mexico on April 20, 2010.</a:t>
            </a:r>
          </a:p>
          <a:p>
            <a:endParaRPr lang="en-US" dirty="0"/>
          </a:p>
          <a:p>
            <a:r>
              <a:rPr lang="en-US" dirty="0"/>
              <a:t>The explosion killed 11 workers. It was caused by methane rising upward through a drill pipe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33800"/>
            <a:ext cx="3810000" cy="28575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 descr="Diagram, map&#10;&#10;Description automatically generated">
            <a:extLst>
              <a:ext uri="{FF2B5EF4-FFF2-40B4-BE49-F238E27FC236}">
                <a16:creationId xmlns:a16="http://schemas.microsoft.com/office/drawing/2014/main" id="{8D6D5977-BA31-4E57-80CC-FCEB408A0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2" y="3505200"/>
            <a:ext cx="4238625" cy="322344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906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1" y="914400"/>
            <a:ext cx="4648200" cy="1200912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Deepwater Horizon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Spill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667000"/>
            <a:ext cx="4495800" cy="3657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Approximately 11 million litres of oil leaked from the well </a:t>
            </a:r>
            <a:r>
              <a:rPr lang="en-US" u="sng" dirty="0">
                <a:solidFill>
                  <a:srgbClr val="C00000"/>
                </a:solidFill>
              </a:rPr>
              <a:t>every day</a:t>
            </a:r>
            <a:r>
              <a:rPr lang="en-US" dirty="0">
                <a:solidFill>
                  <a:srgbClr val="C00000"/>
                </a:solidFill>
              </a:rPr>
              <a:t> for months.</a:t>
            </a:r>
          </a:p>
          <a:p>
            <a:endParaRPr lang="en-US" dirty="0"/>
          </a:p>
          <a:p>
            <a:r>
              <a:rPr lang="en-US" dirty="0"/>
              <a:t>After several failed attempts, the well was finally capped with cement on September 19,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31" y="266700"/>
            <a:ext cx="4196458" cy="6324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469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Deepwater Horizon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Oil Spill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spill caused extensive damage to wetlands and beaches along the U.S. Gulf of Mexico coastline. 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The tourism industry faced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severe economic loss during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summer 2010.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U.S. federal investigative report ultimately blamed the B.P. oil company for the disaster.  The report found that the company:</a:t>
            </a:r>
          </a:p>
          <a:p>
            <a:r>
              <a:rPr lang="en-US" dirty="0"/>
              <a:t>Make a series of cost-cutting choices on maintenance</a:t>
            </a:r>
          </a:p>
          <a:p>
            <a:r>
              <a:rPr lang="en-US" dirty="0"/>
              <a:t>Did not have a proper system in place to ensure safety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89" y="2057400"/>
            <a:ext cx="3811536" cy="190961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784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838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Vulnerability to Technological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Typically, the death tolls from technological hazards are relatively low.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Vulnerability is greatest for those involved in specific industries or transportation systems.</a:t>
            </a:r>
          </a:p>
          <a:p>
            <a:endParaRPr lang="en-US" dirty="0"/>
          </a:p>
          <a:p>
            <a:r>
              <a:rPr lang="en-US" dirty="0"/>
              <a:t>Workers in resource industries in hinterlands are at higher risk (e.g., miners)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420" y="609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514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Groundwater is water that is found within the cracks, spaces, and pores in soil, sand, and rock.</a:t>
            </a:r>
          </a:p>
          <a:p>
            <a:endParaRPr lang="en-US" dirty="0"/>
          </a:p>
          <a:p>
            <a:r>
              <a:rPr lang="en-US" dirty="0"/>
              <a:t>These material are permeable because they have connected spaces that allow water to flow 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0" y="3810000"/>
            <a:ext cx="4953000" cy="285709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919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Groundwater Contamination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Many cities and towns obtain drinking water from groundwater.  If the water supply becomes contaminated, this presents a risk.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In 2000, water contaminated with </a:t>
            </a:r>
            <a:r>
              <a:rPr lang="en-US" i="1" dirty="0">
                <a:solidFill>
                  <a:srgbClr val="C00000"/>
                </a:solidFill>
              </a:rPr>
              <a:t>E. coli</a:t>
            </a:r>
            <a:r>
              <a:rPr lang="en-US" dirty="0">
                <a:solidFill>
                  <a:srgbClr val="C00000"/>
                </a:solidFill>
              </a:rPr>
              <a:t> bacteria killed 7 people in Walkerton, Ontario.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114800"/>
            <a:ext cx="3352800" cy="263549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BEB66-E7F9-96C5-91D2-D040137FA8E6}"/>
              </a:ext>
            </a:extLst>
          </p:cNvPr>
          <p:cNvSpPr txBox="1"/>
          <p:nvPr/>
        </p:nvSpPr>
        <p:spPr>
          <a:xfrm>
            <a:off x="798653" y="4826643"/>
            <a:ext cx="407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bacteria came from fertilizer manure that had leached into a well during a heavy rainfall</a:t>
            </a:r>
          </a:p>
        </p:txBody>
      </p:sp>
    </p:spTree>
    <p:extLst>
      <p:ext uri="{BB962C8B-B14F-4D97-AF65-F5344CB8AC3E}">
        <p14:creationId xmlns:p14="http://schemas.microsoft.com/office/powerpoint/2010/main" val="5147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876800" cy="4267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 example of infrastructure failure in North America occurred in Minneapolis in 2007.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 highway bridge over the Mississippi River collapsed during evening rush hour killing 13 people.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79880"/>
            <a:ext cx="3562350" cy="47498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3248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551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Minneapolis Bridge Collapse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743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 The cause was deemed to be excessive weight from vehicles and construction equipment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bridge supports were not of proper thickness and an extra 2 inches of concrete that was added to the roadway also contributed to the collapse.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70858"/>
            <a:ext cx="3962400" cy="263499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821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Tacoma Narrows Bridge Collapse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 1940, high winds caused the collapse of a suspension bridge in Tacoma, Washington.</a:t>
            </a:r>
          </a:p>
          <a:p>
            <a:endParaRPr lang="en-US" dirty="0"/>
          </a:p>
          <a:p>
            <a:r>
              <a:rPr lang="en-US" dirty="0"/>
              <a:t>There were no human casualties from the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81400"/>
            <a:ext cx="4191000" cy="279749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842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6750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Tacoma Narrows 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09" y="1066800"/>
            <a:ext cx="8736691" cy="2362200"/>
          </a:xfrm>
        </p:spPr>
        <p:txBody>
          <a:bodyPr/>
          <a:lstStyle/>
          <a:p>
            <a:pPr marL="0" indent="0"/>
            <a:r>
              <a:rPr lang="en-US" altLang="en-US" dirty="0">
                <a:solidFill>
                  <a:srgbClr val="C00000"/>
                </a:solidFill>
              </a:rPr>
              <a:t>The design of the bridge did not provide any open trusses for wind to pass through.  </a:t>
            </a:r>
          </a:p>
          <a:p>
            <a:pPr marL="0" indent="0"/>
            <a:r>
              <a:rPr lang="en-US" altLang="en-US" dirty="0"/>
              <a:t>The incident serves as a good case study for engineering and architecture students</a:t>
            </a:r>
          </a:p>
          <a:p>
            <a:endParaRPr lang="en-US" altLang="en-US" dirty="0"/>
          </a:p>
        </p:txBody>
      </p:sp>
      <p:pic>
        <p:nvPicPr>
          <p:cNvPr id="890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87505"/>
            <a:ext cx="3852455" cy="350798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183199"/>
            <a:ext cx="4800600" cy="360045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19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Shuttle Explosions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962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There have been two major space shuttle disasters: </a:t>
            </a:r>
            <a:r>
              <a:rPr lang="en-US" i="1" dirty="0">
                <a:solidFill>
                  <a:srgbClr val="C00000"/>
                </a:solidFill>
              </a:rPr>
              <a:t>Challenger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en-US" i="1" dirty="0">
                <a:solidFill>
                  <a:srgbClr val="C00000"/>
                </a:solidFill>
              </a:rPr>
              <a:t>Columbia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The Challenger exploded 73 seconds into its flight on Jan 28, 1986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All seven crew members were killed as the space shuttle disintegrated; its remains were scattered over the Atlantic Ocean.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12" y="4876800"/>
            <a:ext cx="2267188" cy="181828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702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77340"/>
            <a:ext cx="5410200" cy="4648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cause was associated with a rubber O-ring seal.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It failed to seal a joint leading to the release of hot gas that led to failure of the rocket booster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night before the launch was particularly cold; frost and ice had developed on the rocket.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Challenger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Shuttle Explosion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95" y="2286000"/>
            <a:ext cx="2967273" cy="315468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0994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Challenger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Shuttle Explosion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1295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It is believed the cold weather reduced the elasticity of the O-ring preventing it from properly sealing the joint.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43200"/>
            <a:ext cx="5219700" cy="391477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5920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Columbia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Shuttle Explosion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24000"/>
            <a:ext cx="589788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i="1" dirty="0">
                <a:solidFill>
                  <a:srgbClr val="C00000"/>
                </a:solidFill>
              </a:rPr>
              <a:t>Columbia</a:t>
            </a:r>
            <a:r>
              <a:rPr lang="en-US" dirty="0">
                <a:solidFill>
                  <a:srgbClr val="C00000"/>
                </a:solidFill>
              </a:rPr>
              <a:t> disintegrated on Feb. 1, 2003, upon re-entry into Earth’s atmosphere after 16 days in space.</a:t>
            </a:r>
          </a:p>
          <a:p>
            <a:r>
              <a:rPr lang="en-US" dirty="0"/>
              <a:t>During launch, a piece of insulation broke off from the external tank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struck the left wing and damaged the system that protects the wing from the intense heat produced by atmospheric gases upon re-entry. </a:t>
            </a:r>
          </a:p>
          <a:p>
            <a:endParaRPr lang="en-US" dirty="0"/>
          </a:p>
          <a:p>
            <a:r>
              <a:rPr lang="en-US" dirty="0"/>
              <a:t>Pieces of the shuttle were found in Texas and Louisiana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53000"/>
            <a:ext cx="2468880" cy="180136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862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Categories of Technological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Widespread</a:t>
            </a:r>
          </a:p>
          <a:p>
            <a:r>
              <a:rPr lang="en-US" dirty="0">
                <a:solidFill>
                  <a:srgbClr val="C00000"/>
                </a:solidFill>
              </a:rPr>
              <a:t>- long term (hazards that lead to cumulative effects)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Rare Events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Airplane crashes</a:t>
            </a:r>
          </a:p>
          <a:p>
            <a:pPr marL="342900" indent="-342900">
              <a:buFontTx/>
              <a:buChar char="-"/>
            </a:pPr>
            <a:r>
              <a:rPr lang="en-US" dirty="0"/>
              <a:t>Mine collapses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shipwrecks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Relatively common</a:t>
            </a:r>
          </a:p>
          <a:p>
            <a:r>
              <a:rPr lang="en-US" dirty="0">
                <a:solidFill>
                  <a:srgbClr val="C00000"/>
                </a:solidFill>
              </a:rPr>
              <a:t>- automobile accidents </a:t>
            </a:r>
          </a:p>
          <a:p>
            <a:r>
              <a:rPr lang="en-US" dirty="0">
                <a:solidFill>
                  <a:srgbClr val="C00000"/>
                </a:solidFill>
              </a:rPr>
              <a:t>poisons</a:t>
            </a:r>
          </a:p>
        </p:txBody>
      </p:sp>
    </p:spTree>
    <p:extLst>
      <p:ext uri="{BB962C8B-B14F-4D97-AF65-F5344CB8AC3E}">
        <p14:creationId xmlns:p14="http://schemas.microsoft.com/office/powerpoint/2010/main" val="281399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 of the Solar System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How was the solar system formed? 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Scientists believe a cloud of gas and dust in space was disturbed by a </a:t>
            </a:r>
            <a:r>
              <a:rPr lang="en-US" i="1" dirty="0">
                <a:solidFill>
                  <a:srgbClr val="C00000"/>
                </a:solidFill>
              </a:rPr>
              <a:t>supernova.      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When did this occur?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folHlink"/>
                </a:solidFill>
              </a:rPr>
              <a:t>4.6 billion years ago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endParaRPr lang="en-US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u="sng" dirty="0">
                <a:solidFill>
                  <a:srgbClr val="C00000"/>
                </a:solidFill>
              </a:rPr>
              <a:t>The Nebular Hypothesis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The supernova explosion made waves in space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This caused the formation of a solar nebula (a flattened cloud of gas and dust)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Supernova: the explosion of a star that has reached the end of its life cycle</a:t>
            </a:r>
          </a:p>
        </p:txBody>
      </p:sp>
    </p:spTree>
    <p:extLst>
      <p:ext uri="{BB962C8B-B14F-4D97-AF65-F5344CB8AC3E}">
        <p14:creationId xmlns:p14="http://schemas.microsoft.com/office/powerpoint/2010/main" val="238386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 of the Planets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16389" y="1464297"/>
            <a:ext cx="8229600" cy="2286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The centre of the solar nebula grew hotter resulting in the formation of the Sun.</a:t>
            </a:r>
          </a:p>
          <a:p>
            <a:pPr eaLnBrk="1" hangingPunct="1">
              <a:buFont typeface="Wingdings" pitchFamily="2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The outer edges cooled causing clumps of particles to stick together and form planets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3733800"/>
            <a:ext cx="4337978" cy="2895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586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of Outer Space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Galaxy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folHlink"/>
                </a:solidFill>
              </a:rPr>
              <a:t> A cluster of billions of stars. Our solar system makes up a tiny portion of the Milky Way Galaxy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Star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A hot glowing ball of gas that generates energy by converting hydrogen to helium</a:t>
            </a:r>
          </a:p>
        </p:txBody>
      </p:sp>
    </p:spTree>
    <p:extLst>
      <p:ext uri="{BB962C8B-B14F-4D97-AF65-F5344CB8AC3E}">
        <p14:creationId xmlns:p14="http://schemas.microsoft.com/office/powerpoint/2010/main" val="2394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Milky Way Galaxy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8686800" cy="2209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The Sun is located approximately 30 quintillion km from the centre of the Milky Way galaxy.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Wingdings" pitchFamily="2" charset="2"/>
              <a:buNone/>
              <a:defRPr/>
            </a:pPr>
            <a:r>
              <a:rPr lang="en-US" dirty="0">
                <a:solidFill>
                  <a:schemeClr val="folHlink"/>
                </a:solidFill>
              </a:rPr>
              <a:t>It takes light nearly 100,000 years to travel from one side of the galaxy to the other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652588" y="6692900"/>
            <a:ext cx="514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CA" sz="160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399" y="1219200"/>
            <a:ext cx="4079875" cy="331946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9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675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Sun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534400" cy="5486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In the core of the Sun, the temperature is 15,000,000°C.</a:t>
            </a:r>
          </a:p>
          <a:p>
            <a:pPr eaLnBrk="1" hangingPunct="1">
              <a:buFont typeface="Wingdings" pitchFamily="2" charset="2"/>
              <a:buNone/>
            </a:pPr>
            <a:endParaRPr lang="en-US" dirty="0">
              <a:solidFill>
                <a:srgbClr val="C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The outermost part of the Sun is called the photosphere, and it is 6000°C.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C8823-06EA-4963-9A4C-BD58B306C2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725" y="3886200"/>
            <a:ext cx="3016042" cy="2895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087EC-D8EB-0748-EC2D-1E1230A4266E}"/>
              </a:ext>
            </a:extLst>
          </p:cNvPr>
          <p:cNvSpPr txBox="1"/>
          <p:nvPr/>
        </p:nvSpPr>
        <p:spPr>
          <a:xfrm>
            <a:off x="494265" y="3683643"/>
            <a:ext cx="4234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the Sun controls the Earth’s climate system</a:t>
            </a:r>
          </a:p>
          <a:p>
            <a:endParaRPr lang="en-US" dirty="0"/>
          </a:p>
          <a:p>
            <a:r>
              <a:rPr lang="en-US" dirty="0"/>
              <a:t>The sun is so large relative to Earth that Earth only receives two-billionths of the Sun’s total energy</a:t>
            </a:r>
          </a:p>
        </p:txBody>
      </p:sp>
    </p:spTree>
    <p:extLst>
      <p:ext uri="{BB962C8B-B14F-4D97-AF65-F5344CB8AC3E}">
        <p14:creationId xmlns:p14="http://schemas.microsoft.com/office/powerpoint/2010/main" val="40450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2119" y="457200"/>
            <a:ext cx="8229600" cy="66751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Solar System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572000"/>
            <a:ext cx="82296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The solar system is composed of 8 planets, 214 moons, and millions of </a:t>
            </a:r>
            <a:r>
              <a:rPr lang="en-US" i="1" dirty="0">
                <a:solidFill>
                  <a:srgbClr val="C00000"/>
                </a:solidFill>
              </a:rPr>
              <a:t>bolides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C00000"/>
                </a:solidFill>
              </a:rPr>
              <a:t>Order of the planets: Mercury, Venus, Earth, Mars, Jupiter, Saturn, Uranus, Neptune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894638" cy="303847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Cycle of Stars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1440"/>
            <a:ext cx="8534400" cy="252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Sun is the closest star to Earth; it has a life expectancy of approximately 10 billion years. </a:t>
            </a:r>
          </a:p>
          <a:p>
            <a:endParaRPr lang="en-US" dirty="0"/>
          </a:p>
          <a:p>
            <a:r>
              <a:rPr lang="en-US" dirty="0"/>
              <a:t>At the end of its cycle of a star, massive amounts of energy are released in an explosion (supernova)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7" y="4191000"/>
            <a:ext cx="8214403" cy="19812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98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800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458200" cy="4724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An extraterrestrial body that originates in outer space</a:t>
            </a:r>
          </a:p>
          <a:p>
            <a:endParaRPr lang="en-US" dirty="0"/>
          </a:p>
          <a:p>
            <a:r>
              <a:rPr lang="en-US" u="sng" dirty="0">
                <a:solidFill>
                  <a:srgbClr val="C00000"/>
                </a:solidFill>
              </a:rPr>
              <a:t>Examples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Asteroid: A rocky metallic material in space 10 m to 1000 km in diameter originating in the Asteroid Belt (between Mars and Jupiter).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Meteoroid: Similar composition to an asteroid but only up to 10m in diameter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600"/>
            <a:ext cx="3394364" cy="2133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460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Meteor: A meteoroid that has entered Earth’s atmosphere.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Meteorite:</a:t>
            </a:r>
            <a:r>
              <a:rPr lang="en-US" dirty="0"/>
              <a:t> A meteor that strikes the Earth’s surface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Comet: These are distinguishable by a large glowing tail of gas and dust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is believed that comets originated from an area outside the solar system called the Kuiper Belt. </a:t>
            </a:r>
          </a:p>
        </p:txBody>
      </p:sp>
    </p:spTree>
    <p:extLst>
      <p:ext uri="{BB962C8B-B14F-4D97-AF65-F5344CB8AC3E}">
        <p14:creationId xmlns:p14="http://schemas.microsoft.com/office/powerpoint/2010/main" val="30053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23" y="1143000"/>
            <a:ext cx="8382000" cy="4343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Comets create light as gases are released while the comet is heated by solar radiation.</a:t>
            </a:r>
          </a:p>
          <a:p>
            <a:endParaRPr lang="en-US" dirty="0"/>
          </a:p>
          <a:p>
            <a:r>
              <a:rPr lang="en-US" dirty="0"/>
              <a:t>Halley’s Comet is the most famous because it is visible with the naked eye and passes close to Earth every 75 years.</a:t>
            </a:r>
          </a:p>
          <a:p>
            <a:endParaRPr lang="en-US" dirty="0"/>
          </a:p>
          <a:p>
            <a:r>
              <a:rPr lang="en-US" dirty="0"/>
              <a:t>It will next be visible in 2061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038600"/>
            <a:ext cx="2438400" cy="24384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4867013"/>
            <a:ext cx="3008847" cy="169597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1905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Cumulative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648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are conditions that worsen slowly over time as exposure to a concentration increases.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Eventually, the concentration reaches a threshold critical to human health.</a:t>
            </a:r>
          </a:p>
          <a:p>
            <a:endParaRPr lang="en-US" dirty="0"/>
          </a:p>
          <a:p>
            <a:r>
              <a:rPr lang="en-US" dirty="0"/>
              <a:t>Hazards with cumulative effects include exposure to radiation, toxic chemicals, acid precipitation, and groundwater contamination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3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26" y="383088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Airbursts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Bolides travel at velocities of 12-72 km/s.</a:t>
            </a:r>
          </a:p>
          <a:p>
            <a:endParaRPr lang="en-US" dirty="0"/>
          </a:p>
          <a:p>
            <a:r>
              <a:rPr lang="en-US" dirty="0"/>
              <a:t>As they heat up upon entering Earth’s atmosphere, they produce bright light.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Many bolides explode at an altitude between 12 km and 50 km; the explosion is referred to as an airburst.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629860"/>
            <a:ext cx="4114800" cy="202448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4343400"/>
            <a:ext cx="4155340" cy="234315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322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Tunguska Airburst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explosion destroyed over 2000 km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 of forest in a sparsely populated area of northeast Russia in 1908.</a:t>
            </a:r>
          </a:p>
          <a:p>
            <a:endParaRPr lang="en-US" dirty="0"/>
          </a:p>
          <a:p>
            <a:r>
              <a:rPr lang="en-US" dirty="0"/>
              <a:t>Scientists have determined it was an airburst because no crater has ever been found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The asteroid responsible is believed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to be 25 to 50 metres in diameter.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4052180"/>
            <a:ext cx="2727960" cy="273876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6400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91141"/>
            <a:ext cx="58674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Chelyabinsk Airburst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90" y="1497394"/>
            <a:ext cx="8229600" cy="3352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 Feb. 15, 2013, a meteor exploded over the city of Chelyabinsk, Russia creating a shockwave.</a:t>
            </a:r>
          </a:p>
          <a:p>
            <a:r>
              <a:rPr lang="en-US" dirty="0"/>
              <a:t>It was the largest bolide to enter Earth’s atmosphere since the Tunguska airburst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Over 1500 people were injured, mainly from broken glass.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52400"/>
            <a:ext cx="2451013" cy="134499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4495587"/>
            <a:ext cx="3042243" cy="228168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613548"/>
            <a:ext cx="3753812" cy="204575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04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Craters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36769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provide evidence of past meteorite impacts.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 layer of debris around a crater called an </a:t>
            </a:r>
            <a:r>
              <a:rPr lang="en-US" i="1" dirty="0">
                <a:solidFill>
                  <a:srgbClr val="C00000"/>
                </a:solidFill>
              </a:rPr>
              <a:t>ejecta blanket</a:t>
            </a:r>
            <a:r>
              <a:rPr lang="en-US" dirty="0">
                <a:solidFill>
                  <a:srgbClr val="C00000"/>
                </a:solidFill>
              </a:rPr>
              <a:t> consists of rock fragments that were blown out of the crater upon impact.</a:t>
            </a:r>
          </a:p>
          <a:p>
            <a:endParaRPr lang="en-US" dirty="0"/>
          </a:p>
          <a:p>
            <a:r>
              <a:rPr lang="en-US" dirty="0"/>
              <a:t>A crater seen today is not as deep as the original crater due to erosion and </a:t>
            </a:r>
            <a:r>
              <a:rPr lang="en-US" dirty="0" err="1"/>
              <a:t>gragmented</a:t>
            </a:r>
            <a:r>
              <a:rPr lang="en-US" dirty="0"/>
              <a:t> rock falling back into it shortly after impact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This rock is referred to as </a:t>
            </a:r>
            <a:r>
              <a:rPr lang="en-US" i="1" dirty="0">
                <a:solidFill>
                  <a:srgbClr val="C00000"/>
                </a:solidFill>
              </a:rPr>
              <a:t>breccia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213" y="4495800"/>
            <a:ext cx="3062979" cy="223051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548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91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Meteor Crater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2284" y="966965"/>
            <a:ext cx="8229600" cy="111150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This crater is in Arizona and was formed about 50,000 years ago.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057" y="1995938"/>
            <a:ext cx="4343401" cy="267217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075" y="4572000"/>
            <a:ext cx="4241957" cy="19690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CEB38D-518C-4DC3-B19C-92D2E4837E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54722"/>
            <a:ext cx="3510116" cy="186381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E3D27-5036-429E-A26D-4CCCFC937A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8" y="1626697"/>
            <a:ext cx="4218434" cy="259723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2889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Craters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Impact craters can be defined as either simple or complex.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Simple craters are less than a few km in diameter and do not have an uplifted centre.</a:t>
            </a:r>
          </a:p>
          <a:p>
            <a:endParaRPr lang="en-US" dirty="0"/>
          </a:p>
          <a:p>
            <a:r>
              <a:rPr lang="en-US" dirty="0"/>
              <a:t>A complex carter consists of a rim that collapses and a center floor that slowly rises following impact</a:t>
            </a:r>
          </a:p>
          <a:p>
            <a:endParaRPr lang="en-US" dirty="0"/>
          </a:p>
          <a:p>
            <a:r>
              <a:rPr lang="en-US" dirty="0"/>
              <a:t>Complex craters are generally greater than 5km in diameter</a:t>
            </a:r>
          </a:p>
        </p:txBody>
      </p:sp>
    </p:spTree>
    <p:extLst>
      <p:ext uri="{BB962C8B-B14F-4D97-AF65-F5344CB8AC3E}">
        <p14:creationId xmlns:p14="http://schemas.microsoft.com/office/powerpoint/2010/main" val="17115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Manicouagan Crater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029200" cy="499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complex impact crater is 100 km in diameter and is one of the largest in the world.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It is in Central Quebec and was formed 214 Million years ago.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rim collapsed and the rock has eroded to form a ring-shaped lake.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1600200"/>
            <a:ext cx="3767328" cy="310896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364" y="5257800"/>
            <a:ext cx="3886200" cy="73152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663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65" y="197161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Chesapeake Crater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365" y="1066800"/>
            <a:ext cx="8382000" cy="3581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This crater was not discovered until subsurface imaging and drilling revealed its presence off the coast of Virginia. 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crater formed 35.5 million years ago.</a:t>
            </a:r>
          </a:p>
          <a:p>
            <a:r>
              <a:rPr lang="en-US" dirty="0"/>
              <a:t>Since then, it has been overlain by sediment and seawater as sea levels have risen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355207"/>
            <a:ext cx="2584961" cy="231365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458738"/>
            <a:ext cx="4364736" cy="22393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409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Craters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are craters much more common on the Moon than on Earth?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most impacts with Earth are on oceans thus no crater can be produced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impacts with Earth’s land have been eroded or buried and therefore have more subtle features than Moon craters</a:t>
            </a:r>
          </a:p>
          <a:p>
            <a:endParaRPr lang="en-US" dirty="0"/>
          </a:p>
          <a:p>
            <a:r>
              <a:rPr lang="en-US" dirty="0"/>
              <a:t>- smaller bolides often burn up and disintegrate in Earth’s atmosphere before striking its surface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Shoemaker-Levy Comet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581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This comet entered Jupiter’s atmosphere in 1994.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Massive amounts of energy were released, and gas plumes were produced as 21 fragments of the comet collided with Jupiter.</a:t>
            </a:r>
          </a:p>
          <a:p>
            <a:endParaRPr lang="en-US" dirty="0"/>
          </a:p>
          <a:p>
            <a:r>
              <a:rPr lang="en-US" dirty="0"/>
              <a:t>After this impact, it was universally accepted that a similar impact could one day strike Earth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4630373"/>
            <a:ext cx="2971800" cy="20733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9029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Calculating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Infrastructure (bridges, dams, pipelines):</a:t>
            </a:r>
          </a:p>
          <a:p>
            <a:r>
              <a:rPr lang="en-US" dirty="0">
                <a:solidFill>
                  <a:srgbClr val="C00000"/>
                </a:solidFill>
              </a:rPr>
              <a:t>Risk is defined as the probability of failure during the lifetime of the structure.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Transportation (travel by road, sea, rail):</a:t>
            </a:r>
          </a:p>
          <a:p>
            <a:r>
              <a:rPr lang="en-US" dirty="0"/>
              <a:t>Risk is the probability of death or injury per km travelled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Industry (manufacturing, energy production):</a:t>
            </a:r>
          </a:p>
          <a:p>
            <a:r>
              <a:rPr lang="en-US" dirty="0">
                <a:solidFill>
                  <a:srgbClr val="C00000"/>
                </a:solidFill>
              </a:rPr>
              <a:t>Risk is the probability of death or injury per person per number of hours exposed</a:t>
            </a:r>
          </a:p>
        </p:txBody>
      </p:sp>
    </p:spTree>
    <p:extLst>
      <p:ext uri="{BB962C8B-B14F-4D97-AF65-F5344CB8AC3E}">
        <p14:creationId xmlns:p14="http://schemas.microsoft.com/office/powerpoint/2010/main" val="1669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 Extinctions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Extinctions coincide with boundaries of geologic periods on the geologic time scale.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These are usually consistent with abrupt changes in climate from volcanism, bolides, or human impacts.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There have been 5 Major extinctions during the past 55- million years and a 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is occurring today</a:t>
            </a:r>
          </a:p>
        </p:txBody>
      </p:sp>
    </p:spTree>
    <p:extLst>
      <p:ext uri="{BB962C8B-B14F-4D97-AF65-F5344CB8AC3E}">
        <p14:creationId xmlns:p14="http://schemas.microsoft.com/office/powerpoint/2010/main" val="32351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K-T Boundary Mass Extinction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486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It occurred 65 million years ago from the abrupt cooling caused by a bolide impact.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It is named for the boundary separating the Cretaceous and Tertiary Periods.  In some languages, Cretaceous is spelled with a “K”.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This event caused the extinction of the dinosaurs which had been at the top of the food chain for 100 million years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also caused the extinction of 70% of all plant and animal species that existed at the time.</a:t>
            </a:r>
          </a:p>
        </p:txBody>
      </p:sp>
    </p:spTree>
    <p:extLst>
      <p:ext uri="{BB962C8B-B14F-4D97-AF65-F5344CB8AC3E}">
        <p14:creationId xmlns:p14="http://schemas.microsoft.com/office/powerpoint/2010/main" val="5791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374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525890"/>
            <a:ext cx="6839949" cy="517238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9158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K-T Boundary Mass Extinction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was the extinction determined to be from a bolide impact?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Scientists found large quantities of iridium in rock that was dated at 65 millions old.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hypothesis of an impact was at first criticized because no crater had been found.  </a:t>
            </a:r>
          </a:p>
        </p:txBody>
      </p:sp>
    </p:spTree>
    <p:extLst>
      <p:ext uri="{BB962C8B-B14F-4D97-AF65-F5344CB8AC3E}">
        <p14:creationId xmlns:p14="http://schemas.microsoft.com/office/powerpoint/2010/main" val="38656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K-T Boundary Crater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K-T crater was discovered in 1991; it is 180 km in diameter and was found underlying sediment and seawater.   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Analysis of the crater suggests the impact produced 10,000 times the energy of the entire nuclear arsenal of the world today.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884703"/>
            <a:ext cx="2572512" cy="1898111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3590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Linkages with other Hazards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Bolide impacts can trigger tsunamis, earthquakes, landslides, and cause climate change.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667000"/>
            <a:ext cx="4517136" cy="304495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552" y="4419600"/>
            <a:ext cx="3843664" cy="216560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5538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from Bolide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If a bolide remains in the Asteroid Belt (between Mars and Jupiter), it poses no hazard to Earth.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Scientists estimate that an urban area would be destroyed once every 30,000 years by </a:t>
            </a:r>
            <a:r>
              <a:rPr lang="en-US">
                <a:solidFill>
                  <a:srgbClr val="C00000"/>
                </a:solidFill>
              </a:rPr>
              <a:t>a bolide </a:t>
            </a:r>
            <a:r>
              <a:rPr lang="en-US" dirty="0">
                <a:solidFill>
                  <a:srgbClr val="C00000"/>
                </a:solidFill>
              </a:rPr>
              <a:t>similar in size to the Tunguska airburst (which has a 1000-year recurrence interval).</a:t>
            </a:r>
          </a:p>
        </p:txBody>
      </p:sp>
    </p:spTree>
    <p:extLst>
      <p:ext uri="{BB962C8B-B14F-4D97-AF65-F5344CB8AC3E}">
        <p14:creationId xmlns:p14="http://schemas.microsoft.com/office/powerpoint/2010/main" val="40094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Bolide Impact Frequency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371599"/>
            <a:ext cx="5486399" cy="526642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74429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Managing the Bolide Impact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err="1">
                <a:solidFill>
                  <a:srgbClr val="C00000"/>
                </a:solidFill>
              </a:rPr>
              <a:t>Spaceguard</a:t>
            </a:r>
            <a:r>
              <a:rPr lang="en-US" dirty="0">
                <a:solidFill>
                  <a:srgbClr val="C00000"/>
                </a:solidFill>
              </a:rPr>
              <a:t> survey program has catalogued all near-Earth orbits larger than 1 km in diameter.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Extending the inventory to bolides as small as 100 metres in diameter is a current objective.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644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Managing the Bolide Impact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604"/>
            <a:ext cx="8229600" cy="3810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Blowing up an approaching bolide will cause fragments to rain down and is not advisable.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Pushing a bolide off course by ramming it with a spacecraft is the recommended approach.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8510EF8-37B5-4EE5-A811-55CD4AAF6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63" y="4686805"/>
            <a:ext cx="3242187" cy="207071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 descr="A picture containing rock, rocky, outdoor, stone&#10;&#10;Description automatically generated">
            <a:extLst>
              <a:ext uri="{FF2B5EF4-FFF2-40B4-BE49-F238E27FC236}">
                <a16:creationId xmlns:a16="http://schemas.microsoft.com/office/drawing/2014/main" id="{E4639CF3-C40C-4DA6-B612-F682BEA73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12" y="4746788"/>
            <a:ext cx="2555961" cy="195074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597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95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primary source of radon gas is from the natural decay of uranium in rock and soil.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When radon is inhaled it decays to polonium and lodges in the lungs where it damages tissues.</a:t>
            </a:r>
          </a:p>
          <a:p>
            <a:endParaRPr lang="en-US" dirty="0"/>
          </a:p>
          <a:p>
            <a:r>
              <a:rPr lang="en-US" dirty="0"/>
              <a:t>It is the 2</a:t>
            </a:r>
            <a:r>
              <a:rPr lang="en-US" baseline="30000" dirty="0"/>
              <a:t>nd</a:t>
            </a:r>
            <a:r>
              <a:rPr lang="en-US" dirty="0"/>
              <a:t> leading cause of lung cancer in </a:t>
            </a:r>
            <a:r>
              <a:rPr lang="en-US" dirty="0" err="1"/>
              <a:t>Nroth</a:t>
            </a:r>
            <a:r>
              <a:rPr lang="en-US" dirty="0"/>
              <a:t> America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Radon becomes a hazard when it is released into our living space.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It is difficult to detect because the gas is </a:t>
            </a:r>
            <a:r>
              <a:rPr lang="en-US" dirty="0" err="1">
                <a:solidFill>
                  <a:schemeClr val="tx1"/>
                </a:solidFill>
              </a:rPr>
              <a:t>odourless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colourless</a:t>
            </a:r>
            <a:r>
              <a:rPr lang="en-US" dirty="0">
                <a:solidFill>
                  <a:schemeClr val="tx1"/>
                </a:solidFill>
              </a:rPr>
              <a:t>, and tasteless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Radon detectors are commercially available in areas where it is of greater concern.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3581400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gas can move quickly through non-saturated soil and can seep into homes.</a:t>
            </a:r>
          </a:p>
          <a:p>
            <a:endParaRPr lang="en-US" dirty="0"/>
          </a:p>
          <a:p>
            <a:r>
              <a:rPr lang="en-US" dirty="0"/>
              <a:t>Basements are at higher risk especially in winter due to reduced air circulation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52600"/>
            <a:ext cx="4471342" cy="37338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388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566</TotalTime>
  <Words>3317</Words>
  <Application>Microsoft Macintosh PowerPoint</Application>
  <PresentationFormat>On-screen Show (4:3)</PresentationFormat>
  <Paragraphs>415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Calibri</vt:lpstr>
      <vt:lpstr>Constantia</vt:lpstr>
      <vt:lpstr>Georgia</vt:lpstr>
      <vt:lpstr>Times New Roman</vt:lpstr>
      <vt:lpstr>Verdana</vt:lpstr>
      <vt:lpstr>Wingdings</vt:lpstr>
      <vt:lpstr>Wingdings 2</vt:lpstr>
      <vt:lpstr>Flow</vt:lpstr>
      <vt:lpstr>1_Flow</vt:lpstr>
      <vt:lpstr>2_Flow</vt:lpstr>
      <vt:lpstr>Technological Hazards</vt:lpstr>
      <vt:lpstr>Technological Hazards</vt:lpstr>
      <vt:lpstr>Vulnerability to Technological Hazards</vt:lpstr>
      <vt:lpstr>Categories of Technological Hazards</vt:lpstr>
      <vt:lpstr>Cumulative Effects</vt:lpstr>
      <vt:lpstr>Calculating Risk</vt:lpstr>
      <vt:lpstr>Radon</vt:lpstr>
      <vt:lpstr>Radon</vt:lpstr>
      <vt:lpstr>Radon</vt:lpstr>
      <vt:lpstr>Genetically Modified Organisms</vt:lpstr>
      <vt:lpstr>Genetic Modification</vt:lpstr>
      <vt:lpstr>Genetic Modification</vt:lpstr>
      <vt:lpstr>Radiation</vt:lpstr>
      <vt:lpstr>Potential Sources of Radiation</vt:lpstr>
      <vt:lpstr>Nuclear Power Plants</vt:lpstr>
      <vt:lpstr>Locations of Nuclear Power Plants</vt:lpstr>
      <vt:lpstr>Nuclear Accidents</vt:lpstr>
      <vt:lpstr>Three Mile Island Nuclear Accident</vt:lpstr>
      <vt:lpstr>Chernobyl Nuclear Accident</vt:lpstr>
      <vt:lpstr>Nuclear Energy</vt:lpstr>
      <vt:lpstr>Titanic Shipwreck</vt:lpstr>
      <vt:lpstr>Titanic</vt:lpstr>
      <vt:lpstr>Chronology of the      Titanic Shipwreck</vt:lpstr>
      <vt:lpstr>Oil Spills</vt:lpstr>
      <vt:lpstr>Exxon Valdez Oil Spill</vt:lpstr>
      <vt:lpstr>Exxon Valdez Oil Spill</vt:lpstr>
      <vt:lpstr>Deepwater Horizon Oil Spill</vt:lpstr>
      <vt:lpstr>Deepwater Horizon Oil Spill</vt:lpstr>
      <vt:lpstr>Deepwater Horizon Oil Spill</vt:lpstr>
      <vt:lpstr>Groundwater</vt:lpstr>
      <vt:lpstr>Groundwater Contamination</vt:lpstr>
      <vt:lpstr>Infrastructure Failure</vt:lpstr>
      <vt:lpstr>Minneapolis Bridge Collapse</vt:lpstr>
      <vt:lpstr>Tacoma Narrows Bridge Collapse</vt:lpstr>
      <vt:lpstr>Tacoma Narrows Bridge</vt:lpstr>
      <vt:lpstr>Space Shuttle Explosions</vt:lpstr>
      <vt:lpstr>The Challenger Shuttle Explosion</vt:lpstr>
      <vt:lpstr>The Challenger Shuttle Explosion</vt:lpstr>
      <vt:lpstr>The Columbia Shuttle Explosion</vt:lpstr>
      <vt:lpstr>Formation of the Solar System</vt:lpstr>
      <vt:lpstr>Formation of the Planets</vt:lpstr>
      <vt:lpstr>Components of Outer Space</vt:lpstr>
      <vt:lpstr>The Milky Way Galaxy</vt:lpstr>
      <vt:lpstr>The Sun</vt:lpstr>
      <vt:lpstr>The Solar System</vt:lpstr>
      <vt:lpstr>Life Cycle of Stars</vt:lpstr>
      <vt:lpstr>Bolide</vt:lpstr>
      <vt:lpstr>Bolides</vt:lpstr>
      <vt:lpstr>Comets</vt:lpstr>
      <vt:lpstr>Airbursts</vt:lpstr>
      <vt:lpstr>Tunguska Airburst</vt:lpstr>
      <vt:lpstr>Chelyabinsk Airburst</vt:lpstr>
      <vt:lpstr>Impact Craters</vt:lpstr>
      <vt:lpstr>Meteor Crater</vt:lpstr>
      <vt:lpstr>Impact Craters</vt:lpstr>
      <vt:lpstr>Manicouagan Crater</vt:lpstr>
      <vt:lpstr>Chesapeake Crater</vt:lpstr>
      <vt:lpstr>Impact Craters</vt:lpstr>
      <vt:lpstr>Shoemaker-Levy Comet</vt:lpstr>
      <vt:lpstr>Mass Extinctions</vt:lpstr>
      <vt:lpstr>K-T Boundary Mass Extinction</vt:lpstr>
      <vt:lpstr>Earth History</vt:lpstr>
      <vt:lpstr>K-T Boundary Mass Extinction</vt:lpstr>
      <vt:lpstr>K-T Boundary Crater</vt:lpstr>
      <vt:lpstr>Linkages with other Hazards</vt:lpstr>
      <vt:lpstr>Risk from Bolide Impacts</vt:lpstr>
      <vt:lpstr>Bolide Impact Frequency</vt:lpstr>
      <vt:lpstr>Managing the Bolide Impact Hazard</vt:lpstr>
      <vt:lpstr>Managing the Bolide Impact Hazard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Tehcnological Hazards; Meteorite Impacts</dc:title>
  <dc:creator>Mark</dc:creator>
  <cp:lastModifiedBy>Nicholas Alexander Lam</cp:lastModifiedBy>
  <cp:revision>343</cp:revision>
  <cp:lastPrinted>2012-06-20T04:04:43Z</cp:lastPrinted>
  <dcterms:created xsi:type="dcterms:W3CDTF">2011-08-30T20:05:21Z</dcterms:created>
  <dcterms:modified xsi:type="dcterms:W3CDTF">2023-11-20T22:54:37Z</dcterms:modified>
</cp:coreProperties>
</file>